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7" r:id="rId8"/>
    <p:sldId id="273" r:id="rId9"/>
    <p:sldId id="268" r:id="rId10"/>
    <p:sldId id="262" r:id="rId11"/>
    <p:sldId id="263" r:id="rId12"/>
    <p:sldId id="264" r:id="rId13"/>
    <p:sldId id="265" r:id="rId14"/>
    <p:sldId id="275" r:id="rId15"/>
    <p:sldId id="276" r:id="rId16"/>
    <p:sldId id="271" r:id="rId17"/>
    <p:sldId id="266" r:id="rId18"/>
    <p:sldId id="269" r:id="rId19"/>
    <p:sldId id="270" r:id="rId20"/>
    <p:sldId id="272" r:id="rId21"/>
    <p:sldId id="274"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479CB0F-2E17-4403-B2AD-8C5CF904C285}"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4021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spTree>
    <p:extLst>
      <p:ext uri="{BB962C8B-B14F-4D97-AF65-F5344CB8AC3E}">
        <p14:creationId xmlns:p14="http://schemas.microsoft.com/office/powerpoint/2010/main" val="2336310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9987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727A98-CA81-4FFD-9522-70757E2BE207}"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79CB0F-2E17-4403-B2AD-8C5CF904C285}"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3914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727A98-CA81-4FFD-9522-70757E2BE207}" type="datetimeFigureOut">
              <a:rPr lang="en-US" smtClean="0"/>
              <a:t>11/20/2018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79CB0F-2E17-4403-B2AD-8C5CF904C285}"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137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727A98-CA81-4FFD-9522-70757E2BE207}" type="datetimeFigureOut">
              <a:rPr lang="en-US" smtClean="0"/>
              <a:t>11/20/2018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79CB0F-2E17-4403-B2AD-8C5CF904C28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687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727A98-CA81-4FFD-9522-70757E2BE207}" type="datetimeFigureOut">
              <a:rPr lang="en-US" smtClean="0"/>
              <a:t>11/20/2018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79CB0F-2E17-4403-B2AD-8C5CF904C285}" type="slidenum">
              <a:rPr lang="en-US" smtClean="0"/>
              <a:t>‹#›</a:t>
            </a:fld>
            <a:endParaRPr lang="en-US"/>
          </a:p>
        </p:txBody>
      </p:sp>
    </p:spTree>
    <p:extLst>
      <p:ext uri="{BB962C8B-B14F-4D97-AF65-F5344CB8AC3E}">
        <p14:creationId xmlns:p14="http://schemas.microsoft.com/office/powerpoint/2010/main" val="648779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727A98-CA81-4FFD-9522-70757E2BE207}"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79CB0F-2E17-4403-B2AD-8C5CF904C285}"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087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727A98-CA81-4FFD-9522-70757E2BE207}"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79CB0F-2E17-4403-B2AD-8C5CF904C285}" type="slidenum">
              <a:rPr lang="en-US" smtClean="0"/>
              <a:t>‹#›</a:t>
            </a:fld>
            <a:endParaRPr lang="en-US"/>
          </a:p>
        </p:txBody>
      </p:sp>
    </p:spTree>
    <p:extLst>
      <p:ext uri="{BB962C8B-B14F-4D97-AF65-F5344CB8AC3E}">
        <p14:creationId xmlns:p14="http://schemas.microsoft.com/office/powerpoint/2010/main" val="615317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727A98-CA81-4FFD-9522-70757E2BE207}"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79CB0F-2E17-4403-B2AD-8C5CF904C285}" type="slidenum">
              <a:rPr lang="en-US" smtClean="0"/>
              <a:t>‹#›</a:t>
            </a:fld>
            <a:endParaRPr lang="en-US"/>
          </a:p>
        </p:txBody>
      </p:sp>
    </p:spTree>
    <p:extLst>
      <p:ext uri="{BB962C8B-B14F-4D97-AF65-F5344CB8AC3E}">
        <p14:creationId xmlns:p14="http://schemas.microsoft.com/office/powerpoint/2010/main" val="3585853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9668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509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spTree>
    <p:extLst>
      <p:ext uri="{BB962C8B-B14F-4D97-AF65-F5344CB8AC3E}">
        <p14:creationId xmlns:p14="http://schemas.microsoft.com/office/powerpoint/2010/main" val="2880020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5587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3609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5402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727A98-CA81-4FFD-9522-70757E2BE207}"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79CB0F-2E17-4403-B2AD-8C5CF904C285}"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3635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4727A98-CA81-4FFD-9522-70757E2BE207}" type="datetimeFigureOut">
              <a:rPr lang="en-US" smtClean="0"/>
              <a:t>11/20/2018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479CB0F-2E17-4403-B2AD-8C5CF904C285}" type="slidenum">
              <a:rPr lang="en-US" smtClean="0"/>
              <a:t>‹#›</a:t>
            </a:fld>
            <a:endParaRPr lang="en-US"/>
          </a:p>
        </p:txBody>
      </p:sp>
    </p:spTree>
    <p:extLst>
      <p:ext uri="{BB962C8B-B14F-4D97-AF65-F5344CB8AC3E}">
        <p14:creationId xmlns:p14="http://schemas.microsoft.com/office/powerpoint/2010/main" val="73684786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drugfreeworld.org/drugfacts/heroin.html" TargetMode="External"/><Relationship Id="rId2" Type="http://schemas.openxmlformats.org/officeDocument/2006/relationships/hyperlink" Target="https://healthyone.org/medical-uses-of-heroi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HEROIN ABUSE </a:t>
            </a:r>
          </a:p>
        </p:txBody>
      </p:sp>
      <p:sp>
        <p:nvSpPr>
          <p:cNvPr id="3" name="Subtitle 2"/>
          <p:cNvSpPr>
            <a:spLocks noGrp="1"/>
          </p:cNvSpPr>
          <p:nvPr>
            <p:ph type="subTitle" idx="1"/>
          </p:nvPr>
        </p:nvSpPr>
        <p:spPr/>
        <p:txBody>
          <a:bodyPr>
            <a:normAutofit/>
          </a:bodyPr>
          <a:lstStyle/>
          <a:p>
            <a:r>
              <a:rPr lang="en-US" dirty="0">
                <a:latin typeface="Times New Roman" panose="02020603050405020304" pitchFamily="18" charset="0"/>
                <a:cs typeface="Times New Roman" panose="02020603050405020304" pitchFamily="18" charset="0"/>
              </a:rPr>
              <a:t>SAUDI ARABIA </a:t>
            </a:r>
          </a:p>
        </p:txBody>
      </p:sp>
    </p:spTree>
    <p:extLst>
      <p:ext uri="{BB962C8B-B14F-4D97-AF65-F5344CB8AC3E}">
        <p14:creationId xmlns:p14="http://schemas.microsoft.com/office/powerpoint/2010/main" val="3084618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What is Heroin?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Heroin is a type of opioid drug prepared from morphine, a natural substance taken from the seed pod of the Asian opium poppy plant. Heroin is usually a white or brown powder, or a black sticky substance known as black tar heroin. </a:t>
            </a:r>
          </a:p>
        </p:txBody>
      </p:sp>
    </p:spTree>
    <p:extLst>
      <p:ext uri="{BB962C8B-B14F-4D97-AF65-F5344CB8AC3E}">
        <p14:creationId xmlns:p14="http://schemas.microsoft.com/office/powerpoint/2010/main" val="4006317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History of Heroin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Heroin showed up in 1898 through the Bayer pharmaceutical company located in Germany and was initially marketed as a treatment for tuberculosis. However, people started getting addicted to the substance over time. </a:t>
            </a:r>
          </a:p>
        </p:txBody>
      </p:sp>
    </p:spTree>
    <p:extLst>
      <p:ext uri="{BB962C8B-B14F-4D97-AF65-F5344CB8AC3E}">
        <p14:creationId xmlns:p14="http://schemas.microsoft.com/office/powerpoint/2010/main" val="4048170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How Heroin is Administered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The drug can either be injected into a person’s bloodstream using a needle, sniffed, smoked, or can be orally ingested. </a:t>
            </a:r>
          </a:p>
        </p:txBody>
      </p:sp>
    </p:spTree>
    <p:extLst>
      <p:ext uri="{BB962C8B-B14F-4D97-AF65-F5344CB8AC3E}">
        <p14:creationId xmlns:p14="http://schemas.microsoft.com/office/powerpoint/2010/main" val="3180798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Chemicals in Heroin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Morphine and acetic anhydride are the two main chemicals found in heroin.   </a:t>
            </a:r>
          </a:p>
        </p:txBody>
      </p:sp>
    </p:spTree>
    <p:extLst>
      <p:ext uri="{BB962C8B-B14F-4D97-AF65-F5344CB8AC3E}">
        <p14:creationId xmlns:p14="http://schemas.microsoft.com/office/powerpoint/2010/main" val="3821361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How Heroin Feels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After an injection of the drug in the body, the user indicates the feeling of euphoria, a warm flushing of the skin, a dry mouth, drowsiness and heavy extremities.</a:t>
            </a:r>
          </a:p>
        </p:txBody>
      </p:sp>
    </p:spTree>
    <p:extLst>
      <p:ext uri="{BB962C8B-B14F-4D97-AF65-F5344CB8AC3E}">
        <p14:creationId xmlns:p14="http://schemas.microsoft.com/office/powerpoint/2010/main" val="835612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Addiction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The drug is highly addictive and people who often use it develop tolerance hence the need for more to get the desired effects. Withdrawal symptoms often occur if one stops to use the drug. </a:t>
            </a:r>
          </a:p>
        </p:txBody>
      </p:sp>
    </p:spTree>
    <p:extLst>
      <p:ext uri="{BB962C8B-B14F-4D97-AF65-F5344CB8AC3E}">
        <p14:creationId xmlns:p14="http://schemas.microsoft.com/office/powerpoint/2010/main" val="2663799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Risk Factors for Initiation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The main factors that contribute to heroin abuse among adolescents in Saudi Arabia include peer pressure, psychosocial pressure and relapse of substance abuse. </a:t>
            </a:r>
          </a:p>
        </p:txBody>
      </p:sp>
    </p:spTree>
    <p:extLst>
      <p:ext uri="{BB962C8B-B14F-4D97-AF65-F5344CB8AC3E}">
        <p14:creationId xmlns:p14="http://schemas.microsoft.com/office/powerpoint/2010/main" val="4117868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Withdrawal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Major withdrawal symptoms often peak between 48 to 72 hours after the last dose and they produce drug craving, restlessness, insomnia, cold flashes and muscle pain. </a:t>
            </a:r>
          </a:p>
        </p:txBody>
      </p:sp>
    </p:spTree>
    <p:extLst>
      <p:ext uri="{BB962C8B-B14F-4D97-AF65-F5344CB8AC3E}">
        <p14:creationId xmlns:p14="http://schemas.microsoft.com/office/powerpoint/2010/main" val="146017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The Dangers of Heroin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Heroin is a high profile drug and highly addictive with an extremely painful withdrawal. It breaks down the user’s immune system leaving him/her thin and deficient. </a:t>
            </a:r>
          </a:p>
        </p:txBody>
      </p:sp>
    </p:spTree>
    <p:extLst>
      <p:ext uri="{BB962C8B-B14F-4D97-AF65-F5344CB8AC3E}">
        <p14:creationId xmlns:p14="http://schemas.microsoft.com/office/powerpoint/2010/main" val="1044055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Physical Effects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Physical effects include: bad teeth, inflammation of gums, muscular pain, and rattling breathing.</a:t>
            </a:r>
          </a:p>
        </p:txBody>
      </p:sp>
    </p:spTree>
    <p:extLst>
      <p:ext uri="{BB962C8B-B14F-4D97-AF65-F5344CB8AC3E}">
        <p14:creationId xmlns:p14="http://schemas.microsoft.com/office/powerpoint/2010/main" val="453561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Mental/Emotional Effects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These effects include: loss of memory, depression, insomnia, and addiction </a:t>
            </a:r>
          </a:p>
        </p:txBody>
      </p:sp>
    </p:spTree>
    <p:extLst>
      <p:ext uri="{BB962C8B-B14F-4D97-AF65-F5344CB8AC3E}">
        <p14:creationId xmlns:p14="http://schemas.microsoft.com/office/powerpoint/2010/main" val="1336216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Social Effects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Social effects include: child abuse, domestic violence, divorce, family tension, and risk of irresponsible sexual behaviors.  </a:t>
            </a:r>
          </a:p>
        </p:txBody>
      </p:sp>
    </p:spTree>
    <p:extLst>
      <p:ext uri="{BB962C8B-B14F-4D97-AF65-F5344CB8AC3E}">
        <p14:creationId xmlns:p14="http://schemas.microsoft.com/office/powerpoint/2010/main" val="3162397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Effects on Nervous System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Short term effects such as muscle cramps and depressed nervous system. Long term effects such as muscle paralysis and destruction of the nervous system.  </a:t>
            </a:r>
          </a:p>
        </p:txBody>
      </p:sp>
    </p:spTree>
    <p:extLst>
      <p:ext uri="{BB962C8B-B14F-4D97-AF65-F5344CB8AC3E}">
        <p14:creationId xmlns:p14="http://schemas.microsoft.com/office/powerpoint/2010/main" val="4137345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Respiratory System Effects</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Short term effects such as slowed breathing and rattling breathing. Long term effects such as illness and fluid in the lungs.  </a:t>
            </a:r>
          </a:p>
        </p:txBody>
      </p:sp>
    </p:spTree>
    <p:extLst>
      <p:ext uri="{BB962C8B-B14F-4D97-AF65-F5344CB8AC3E}">
        <p14:creationId xmlns:p14="http://schemas.microsoft.com/office/powerpoint/2010/main" val="3611614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Legal Consequences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Heroin abuse is a crime in Saudi Arabia for the simple fact that its manufacturing, use and distribution is illegal. Heroine possession amounts to imprisonment in the country.  </a:t>
            </a:r>
          </a:p>
        </p:txBody>
      </p:sp>
    </p:spTree>
    <p:extLst>
      <p:ext uri="{BB962C8B-B14F-4D97-AF65-F5344CB8AC3E}">
        <p14:creationId xmlns:p14="http://schemas.microsoft.com/office/powerpoint/2010/main" val="3553682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Treatment of Heroine Abuse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Treatment involves treatment of overdose, detoxification and rehabilitation measures. </a:t>
            </a:r>
          </a:p>
        </p:txBody>
      </p:sp>
    </p:spTree>
    <p:extLst>
      <p:ext uri="{BB962C8B-B14F-4D97-AF65-F5344CB8AC3E}">
        <p14:creationId xmlns:p14="http://schemas.microsoft.com/office/powerpoint/2010/main" val="2352813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Medicines Used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Medicines used to treat heroin abuse include: methadone, clonidine, naloxone, buprenorphine and naltrexone.   </a:t>
            </a:r>
          </a:p>
        </p:txBody>
      </p:sp>
    </p:spTree>
    <p:extLst>
      <p:ext uri="{BB962C8B-B14F-4D97-AF65-F5344CB8AC3E}">
        <p14:creationId xmlns:p14="http://schemas.microsoft.com/office/powerpoint/2010/main" val="2937219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Medical Uses of Heroin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In medicine, heroin is used to treat intense pain in situations where no other pain killers can be prescribed. Heroin can also be used as an analgesic as seen in some countries</a:t>
            </a:r>
            <a:r>
              <a:rPr lang="en-US" dirty="0"/>
              <a:t>.  </a:t>
            </a:r>
          </a:p>
        </p:txBody>
      </p:sp>
    </p:spTree>
    <p:extLst>
      <p:ext uri="{BB962C8B-B14F-4D97-AF65-F5344CB8AC3E}">
        <p14:creationId xmlns:p14="http://schemas.microsoft.com/office/powerpoint/2010/main" val="3925211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Programs to Stop Heroine Abuse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School as well as community-based prevention programs are needed the most in Saudi Arabia as a first-line strategy in combating heroin abuse among adolescents</a:t>
            </a:r>
            <a:r>
              <a:rPr lang="en-US" dirty="0"/>
              <a:t>.  </a:t>
            </a:r>
          </a:p>
        </p:txBody>
      </p:sp>
    </p:spTree>
    <p:extLst>
      <p:ext uri="{BB962C8B-B14F-4D97-AF65-F5344CB8AC3E}">
        <p14:creationId xmlns:p14="http://schemas.microsoft.com/office/powerpoint/2010/main" val="4124862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The abuse of heroin is regarded as a criminal activity in Saudi Arabia and it amounts to imprisonment. Heroin is also very addictive and dangerous and needs not to be tolerated in the society today. </a:t>
            </a:r>
          </a:p>
        </p:txBody>
      </p:sp>
    </p:spTree>
    <p:extLst>
      <p:ext uri="{BB962C8B-B14F-4D97-AF65-F5344CB8AC3E}">
        <p14:creationId xmlns:p14="http://schemas.microsoft.com/office/powerpoint/2010/main" val="718882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Sources </a:t>
            </a:r>
          </a:p>
        </p:txBody>
      </p:sp>
      <p:sp>
        <p:nvSpPr>
          <p:cNvPr id="3" name="Content Placeholder 2"/>
          <p:cNvSpPr>
            <a:spLocks noGrp="1"/>
          </p:cNvSpPr>
          <p:nvPr>
            <p:ph idx="1"/>
          </p:nvPr>
        </p:nvSpPr>
        <p:spPr/>
        <p:txBody>
          <a:bodyPr>
            <a:normAutofit fontScale="92500" lnSpcReduction="10000"/>
          </a:bodyPr>
          <a:lstStyle/>
          <a:p>
            <a:endParaRPr lang="en-US" dirty="0"/>
          </a:p>
          <a:p>
            <a:r>
              <a:rPr lang="en-US" dirty="0" err="1">
                <a:latin typeface="Times New Roman" panose="02020603050405020304" pitchFamily="18" charset="0"/>
                <a:cs typeface="Times New Roman" panose="02020603050405020304" pitchFamily="18" charset="0"/>
              </a:rPr>
              <a:t>Hafeiz</a:t>
            </a:r>
            <a:r>
              <a:rPr lang="en-US" dirty="0">
                <a:latin typeface="Times New Roman" panose="02020603050405020304" pitchFamily="18" charset="0"/>
                <a:cs typeface="Times New Roman" panose="02020603050405020304" pitchFamily="18" charset="0"/>
              </a:rPr>
              <a:t>, H. B. (1995). Socio-demographic correlates and pattern of drug abuse in eastern Saudi Arabia. </a:t>
            </a:r>
            <a:r>
              <a:rPr lang="en-US" i="1" dirty="0">
                <a:latin typeface="Times New Roman" panose="02020603050405020304" pitchFamily="18" charset="0"/>
                <a:cs typeface="Times New Roman" panose="02020603050405020304" pitchFamily="18" charset="0"/>
              </a:rPr>
              <a:t>Drug and alcohol dependence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38</a:t>
            </a:r>
            <a:r>
              <a:rPr lang="en-US" dirty="0">
                <a:latin typeface="Times New Roman" panose="02020603050405020304" pitchFamily="18" charset="0"/>
                <a:cs typeface="Times New Roman" panose="02020603050405020304" pitchFamily="18" charset="0"/>
              </a:rPr>
              <a:t>(3), 255-259.</a:t>
            </a:r>
          </a:p>
          <a:p>
            <a:r>
              <a:rPr lang="en-US" dirty="0" err="1">
                <a:latin typeface="Times New Roman" panose="02020603050405020304" pitchFamily="18" charset="0"/>
                <a:cs typeface="Times New Roman" panose="02020603050405020304" pitchFamily="18" charset="0"/>
              </a:rPr>
              <a:t>Pedrazzoni</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Vescovi</a:t>
            </a:r>
            <a:r>
              <a:rPr lang="en-US" dirty="0">
                <a:latin typeface="Times New Roman" panose="02020603050405020304" pitchFamily="18" charset="0"/>
                <a:cs typeface="Times New Roman" panose="02020603050405020304" pitchFamily="18" charset="0"/>
              </a:rPr>
              <a:t>, P. P., </a:t>
            </a:r>
            <a:r>
              <a:rPr lang="en-US" dirty="0" err="1">
                <a:latin typeface="Times New Roman" panose="02020603050405020304" pitchFamily="18" charset="0"/>
                <a:cs typeface="Times New Roman" panose="02020603050405020304" pitchFamily="18" charset="0"/>
              </a:rPr>
              <a:t>Maninetti</a:t>
            </a:r>
            <a:r>
              <a:rPr lang="en-US" dirty="0">
                <a:latin typeface="Times New Roman" panose="02020603050405020304" pitchFamily="18" charset="0"/>
                <a:cs typeface="Times New Roman" panose="02020603050405020304" pitchFamily="18" charset="0"/>
              </a:rPr>
              <a:t>, L., </a:t>
            </a:r>
            <a:r>
              <a:rPr lang="en-US" dirty="0" err="1">
                <a:latin typeface="Times New Roman" panose="02020603050405020304" pitchFamily="18" charset="0"/>
                <a:cs typeface="Times New Roman" panose="02020603050405020304" pitchFamily="18" charset="0"/>
              </a:rPr>
              <a:t>Michelini</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Zaniboni</a:t>
            </a:r>
            <a:r>
              <a:rPr lang="en-US" dirty="0">
                <a:latin typeface="Times New Roman" panose="02020603050405020304" pitchFamily="18" charset="0"/>
                <a:cs typeface="Times New Roman" panose="02020603050405020304" pitchFamily="18" charset="0"/>
              </a:rPr>
              <a:t>, G., Pioli, G., ... &amp; </a:t>
            </a:r>
            <a:r>
              <a:rPr lang="en-US" dirty="0" err="1">
                <a:latin typeface="Times New Roman" panose="02020603050405020304" pitchFamily="18" charset="0"/>
                <a:cs typeface="Times New Roman" panose="02020603050405020304" pitchFamily="18" charset="0"/>
              </a:rPr>
              <a:t>Passeri</a:t>
            </a:r>
            <a:r>
              <a:rPr lang="en-US" dirty="0">
                <a:latin typeface="Times New Roman" panose="02020603050405020304" pitchFamily="18" charset="0"/>
                <a:cs typeface="Times New Roman" panose="02020603050405020304" pitchFamily="18" charset="0"/>
              </a:rPr>
              <a:t>, M. (1993). Effects of chronic heroin abuse on bone and mineral metabolism. </a:t>
            </a:r>
            <a:r>
              <a:rPr lang="en-US" i="1" dirty="0" err="1">
                <a:latin typeface="Times New Roman" panose="02020603050405020304" pitchFamily="18" charset="0"/>
                <a:cs typeface="Times New Roman" panose="02020603050405020304" pitchFamily="18" charset="0"/>
              </a:rPr>
              <a:t>Acta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endocrinologica</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129</a:t>
            </a:r>
            <a:r>
              <a:rPr lang="en-US" dirty="0">
                <a:latin typeface="Times New Roman" panose="02020603050405020304" pitchFamily="18" charset="0"/>
                <a:cs typeface="Times New Roman" panose="02020603050405020304" pitchFamily="18" charset="0"/>
              </a:rPr>
              <a:t>(1), 42-45.</a:t>
            </a:r>
          </a:p>
          <a:p>
            <a:r>
              <a:rPr lang="en-US" dirty="0">
                <a:latin typeface="Times New Roman" panose="02020603050405020304" pitchFamily="18" charset="0"/>
                <a:cs typeface="Times New Roman" panose="02020603050405020304" pitchFamily="18" charset="0"/>
                <a:hlinkClick r:id="rId2"/>
              </a:rPr>
              <a:t>https://healthyone.org/medical-uses-of-heroin/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hlinkClick r:id="rId3"/>
              </a:rPr>
              <a:t>https://www.drugfreeworld.org/drugfacts/heroin.html</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551082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152</TotalTime>
  <Words>620</Words>
  <Application>Microsoft Office PowerPoint</Application>
  <PresentationFormat>Widescreen</PresentationFormat>
  <Paragraphs>48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Garamond</vt:lpstr>
      <vt:lpstr>Times New Roman</vt:lpstr>
      <vt:lpstr>Organic</vt:lpstr>
      <vt:lpstr>HEROIN ABUSE </vt:lpstr>
      <vt:lpstr>What is Heroin? </vt:lpstr>
      <vt:lpstr>The History of Heroin </vt:lpstr>
      <vt:lpstr>How Heroin is Administered </vt:lpstr>
      <vt:lpstr>Chemicals in Heroin </vt:lpstr>
      <vt:lpstr>How Heroin Feels </vt:lpstr>
      <vt:lpstr>Addiction </vt:lpstr>
      <vt:lpstr>Risk Factors for Initiation </vt:lpstr>
      <vt:lpstr>Withdrawal </vt:lpstr>
      <vt:lpstr>The Dangers of Heroin </vt:lpstr>
      <vt:lpstr>Physical Effects </vt:lpstr>
      <vt:lpstr>Mental/Emotional Effects </vt:lpstr>
      <vt:lpstr>Social Effects </vt:lpstr>
      <vt:lpstr>Effects on Nervous System </vt:lpstr>
      <vt:lpstr>Respiratory System Effects</vt:lpstr>
      <vt:lpstr>Legal Consequences </vt:lpstr>
      <vt:lpstr>Treatment of Heroine Abuse </vt:lpstr>
      <vt:lpstr>Medicines Used </vt:lpstr>
      <vt:lpstr>Medical Uses of Heroin </vt:lpstr>
      <vt:lpstr>Programs to Stop Heroine Abuse  </vt:lpstr>
      <vt:lpstr>Conclusion </vt:lpstr>
      <vt:lpstr>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HEROIN</dc:title>
  <dc:creator>Aury</dc:creator>
  <cp:lastModifiedBy>vini</cp:lastModifiedBy>
  <cp:revision>30</cp:revision>
  <dcterms:created xsi:type="dcterms:W3CDTF">2018-11-20T06:37:32Z</dcterms:created>
  <dcterms:modified xsi:type="dcterms:W3CDTF">2018-11-20T10:34:50Z</dcterms:modified>
</cp:coreProperties>
</file>